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9" r:id="rId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Roboto Slab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140" d="100"/>
          <a:sy n="140" d="100"/>
        </p:scale>
        <p:origin x="8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>
                <a:solidFill>
                  <a:schemeClr val="accent6">
                    <a:lumMod val="20000"/>
                    <a:lumOff val="80000"/>
                  </a:schemeClr>
                </a:solidFill>
              </a:rPr>
              <a:t>Total</a:t>
            </a:r>
            <a:r>
              <a:rPr lang="en-CA" b="1" baseline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CA" b="1">
                <a:solidFill>
                  <a:schemeClr val="accent6">
                    <a:lumMod val="20000"/>
                    <a:lumOff val="80000"/>
                  </a:schemeClr>
                </a:solidFill>
              </a:rPr>
              <a:t>Season's Pass</a:t>
            </a:r>
            <a:r>
              <a:rPr lang="en-CA" b="1" baseline="0">
                <a:solidFill>
                  <a:schemeClr val="accent6">
                    <a:lumMod val="20000"/>
                    <a:lumOff val="80000"/>
                  </a:schemeClr>
                </a:solidFill>
              </a:rPr>
              <a:t> Numbers 2019-2024</a:t>
            </a:r>
          </a:p>
        </c:rich>
      </c:tx>
      <c:layout>
        <c:manualLayout>
          <c:xMode val="edge"/>
          <c:yMode val="edge"/>
          <c:x val="0.36840946265724106"/>
          <c:y val="3.89023854378690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'AGM 2023 registrar report'!$C$7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9E2-A94E-AF25-D0F5C6535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report'!$C$8:$C$17</c:f>
              <c:numCache>
                <c:formatCode>General</c:formatCode>
                <c:ptCount val="1"/>
                <c:pt idx="0">
                  <c:v>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E2-A94E-AF25-D0F5C65359D9}"/>
            </c:ext>
          </c:extLst>
        </c:ser>
        <c:ser>
          <c:idx val="2"/>
          <c:order val="1"/>
          <c:tx>
            <c:strRef>
              <c:f>'AGM 2023 registrar report'!$D$7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report'!$D$8:$D$17</c:f>
              <c:numCache>
                <c:formatCode>General</c:formatCode>
                <c:ptCount val="1"/>
                <c:pt idx="0">
                  <c:v>1401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E2-A94E-AF25-D0F5C65359D9}"/>
            </c:ext>
          </c:extLst>
        </c:ser>
        <c:ser>
          <c:idx val="1"/>
          <c:order val="2"/>
          <c:tx>
            <c:strRef>
              <c:f>'AGM 2023 registrar report'!$E$7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report'!$E$8:$E$17</c:f>
              <c:numCache>
                <c:formatCode>General</c:formatCode>
                <c:ptCount val="1"/>
                <c:pt idx="0">
                  <c:v>1691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E2-A94E-AF25-D0F5C65359D9}"/>
            </c:ext>
          </c:extLst>
        </c:ser>
        <c:ser>
          <c:idx val="0"/>
          <c:order val="3"/>
          <c:tx>
            <c:strRef>
              <c:f>'AGM 2023 registrar report'!$F$7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report'!$F$8:$F$17</c:f>
              <c:numCache>
                <c:formatCode>General</c:formatCode>
                <c:ptCount val="1"/>
                <c:pt idx="0">
                  <c:v>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E2-A94E-AF25-D0F5C65359D9}"/>
            </c:ext>
          </c:extLst>
        </c:ser>
        <c:ser>
          <c:idx val="4"/>
          <c:order val="4"/>
          <c:tx>
            <c:strRef>
              <c:f>'AGM 2023 registrar report'!$G$7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report'!$G$8:$G$17</c:f>
              <c:numCache>
                <c:formatCode>General</c:formatCode>
                <c:ptCount val="1"/>
                <c:pt idx="0">
                  <c:v>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E2-A94E-AF25-D0F5C65359D9}"/>
            </c:ext>
          </c:extLst>
        </c:ser>
        <c:ser>
          <c:idx val="5"/>
          <c:order val="5"/>
          <c:tx>
            <c:strRef>
              <c:f>'AGM 2023 registrar report'!$H$7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'AGM 2023 registrar report'!$B$8:$B$17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'AGM 2023 registrar report'!$H$8:$H$17</c:f>
              <c:numCache>
                <c:formatCode>General</c:formatCode>
                <c:ptCount val="1"/>
                <c:pt idx="0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E2-A94E-AF25-D0F5C65359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954448"/>
        <c:axId val="312956016"/>
      </c:barChart>
      <c:catAx>
        <c:axId val="31295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56016"/>
        <c:crosses val="autoZero"/>
        <c:auto val="1"/>
        <c:lblAlgn val="ctr"/>
        <c:lblOffset val="100"/>
        <c:noMultiLvlLbl val="0"/>
      </c:catAx>
      <c:valAx>
        <c:axId val="31295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5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8224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15a104d0a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15a104d0a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183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2024 AGM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150" y="619113"/>
            <a:ext cx="66675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Registrar's Report</a:t>
            </a:r>
            <a:endParaRPr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204908"/>
              </p:ext>
            </p:extLst>
          </p:nvPr>
        </p:nvGraphicFramePr>
        <p:xfrm>
          <a:off x="4001537" y="193675"/>
          <a:ext cx="4754563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10171"/>
              </p:ext>
            </p:extLst>
          </p:nvPr>
        </p:nvGraphicFramePr>
        <p:xfrm>
          <a:off x="773084" y="1408475"/>
          <a:ext cx="2734887" cy="2195150"/>
        </p:xfrm>
        <a:graphic>
          <a:graphicData uri="http://schemas.openxmlformats.org/drawingml/2006/table">
            <a:tbl>
              <a:tblPr/>
              <a:tblGrid>
                <a:gridCol w="185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Type of Season 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Senior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Family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25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Junior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Student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Parent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Child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Adult/</a:t>
                      </a:r>
                      <a:r>
                        <a:rPr lang="en-CA" sz="1100" b="0" i="0" u="none" strike="noStrike" dirty="0" err="1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Snowshoe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Other Snowshoe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80531"/>
              </p:ext>
            </p:extLst>
          </p:nvPr>
        </p:nvGraphicFramePr>
        <p:xfrm>
          <a:off x="387900" y="4119625"/>
          <a:ext cx="3608663" cy="8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Due to rising costs, we had to increase the season pass rates for ski passes this year.</a:t>
                      </a:r>
                      <a:endParaRPr lang="en-CA" sz="11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NOTE</a:t>
                      </a:r>
                      <a:r>
                        <a:rPr lang="en-CA" sz="1100" u="none" strike="noStrike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that </a:t>
                      </a:r>
                      <a:r>
                        <a:rPr lang="en-CA" sz="110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we had no increase in rates for the previous 7 years  (2016/17 to 2022/23)</a:t>
                      </a:r>
                      <a:endParaRPr lang="en-CA" sz="11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Snowshoe season pass rates did not increase.</a:t>
                      </a:r>
                      <a:endParaRPr lang="en-CA" sz="11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7963" y="3616505"/>
            <a:ext cx="335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1182 passes+17 memberships only= total membership 1199 for 2023/24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98</Words>
  <Application>Microsoft Macintosh PowerPoint</Application>
  <PresentationFormat>On-screen Show (16:9)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Roboto</vt:lpstr>
      <vt:lpstr>Calibri</vt:lpstr>
      <vt:lpstr>Roboto Slab</vt:lpstr>
      <vt:lpstr>Marina</vt:lpstr>
      <vt:lpstr>PowerPoint Presentation</vt:lpstr>
      <vt:lpstr>Registrar's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Michael Lanyon</cp:lastModifiedBy>
  <cp:revision>10</cp:revision>
  <dcterms:modified xsi:type="dcterms:W3CDTF">2024-03-25T18:10:41Z</dcterms:modified>
</cp:coreProperties>
</file>